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942" r:id="rId2"/>
    <p:sldId id="3845" r:id="rId3"/>
    <p:sldId id="3932" r:id="rId4"/>
    <p:sldId id="3943" r:id="rId5"/>
    <p:sldId id="3944" r:id="rId6"/>
    <p:sldId id="3935" r:id="rId7"/>
    <p:sldId id="3940" r:id="rId8"/>
    <p:sldId id="3946" r:id="rId9"/>
    <p:sldId id="3945" r:id="rId10"/>
    <p:sldId id="3947" r:id="rId11"/>
    <p:sldId id="3948" r:id="rId12"/>
    <p:sldId id="3949" r:id="rId13"/>
    <p:sldId id="3950" r:id="rId14"/>
    <p:sldId id="3951" r:id="rId15"/>
    <p:sldId id="3952" r:id="rId16"/>
    <p:sldId id="3954" r:id="rId17"/>
    <p:sldId id="3955" r:id="rId18"/>
    <p:sldId id="3960" r:id="rId19"/>
    <p:sldId id="3961" r:id="rId20"/>
    <p:sldId id="3963" r:id="rId21"/>
    <p:sldId id="3962" r:id="rId22"/>
    <p:sldId id="3956" r:id="rId23"/>
    <p:sldId id="3957" r:id="rId24"/>
    <p:sldId id="3958" r:id="rId25"/>
    <p:sldId id="3959" r:id="rId26"/>
    <p:sldId id="280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FBB"/>
    <a:srgbClr val="214D8D"/>
    <a:srgbClr val="F3FAFF"/>
    <a:srgbClr val="5CB3E9"/>
    <a:srgbClr val="7AC7FF"/>
    <a:srgbClr val="80BBDD"/>
    <a:srgbClr val="BFE4FF"/>
    <a:srgbClr val="1C498A"/>
    <a:srgbClr val="003181"/>
    <a:srgbClr val="D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3D94-1656-B74D-B307-D0E92D9F5FBC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4EED4-01AD-7F4D-8F6C-85B772667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17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4D2D0-300E-1CB5-DDD5-269976FEA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A59903-8CDB-F580-3301-55A24C908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B4364E-0FCD-732F-D6D2-E7D871E7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8FBC5D-4CB7-4C3F-F41D-88D1A479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1BF5FE-F3AD-E585-F835-E91F82A6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47C91-9FBA-95DE-915E-FDC7BC59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5C1444-CEC7-B85D-500B-4A01C7389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036A9C-827C-2A1E-88B4-CDD41A15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F4B6B-5855-2EAD-ED23-E36A3D4E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046D5E-2E8E-41E6-EF87-756EC04F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68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FB922E-04A8-9626-732A-D8DDB082B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0E2CC6-05D9-2BFE-8F29-C41F3E310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02E0B4-051B-5845-0595-2F5506B7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2DDBFC-F967-4427-BE5F-5C54E086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543504-3844-1796-A8C3-26419B5C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83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34928-7FD2-A93D-12BD-B1354A2D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59AB5-E077-BED1-A286-EA03067A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343051-3775-84A4-3B79-CEB3B1C5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833372-9EA6-4BD9-5C68-B54BFE2F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E0BC98-449D-24E4-E7A9-739D3F8C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49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46F74-E302-FEAD-89F5-F6C96FF4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AB1537-8951-62B7-B0B3-442D3DD1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8DD4C1-2F63-3612-0BF7-D2DB50EC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434FC5-2EB0-25EE-4985-A3BC1C62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4F1431-FB98-EC04-9444-9D906AF8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22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84CC1-E388-5022-8F5D-D3EB4916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4F15D-CB69-EA93-663A-C5F074BF3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942C86-5F3B-8068-7DF1-70B52E6CC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E7ED2D-73C4-C285-CC7A-1BB792EF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72227B-B495-F10A-6173-A7F40991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36921E-9585-A97C-1CE4-DD0B0A6E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26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59E8F-AAE1-1F54-C200-0EFB788B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314E48-37BE-77F8-40A0-BBF2744D4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6F500F-2A3D-968D-7F73-5EC6492D9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4C80B47-CA00-66C3-CCB4-F1D59C29E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EEC3259-8451-A44A-E780-154B995CA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89161A7-4EA3-3745-01B8-A4E3901B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FBEF7EE-947A-C8CE-3F1B-B955E1DA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0DF39E6-6729-E24B-1719-2152A021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34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94FDF-63E0-18F5-F877-4F65603F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E6796EE-19CC-ABA8-5D2B-19FF612D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89D6F1-485B-4BB7-311A-15FA2E28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0C5F4B-2E26-4EDD-3FC7-F23E5036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1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648E32-7530-4073-857E-0B539971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C0401C-FCB3-3B43-C776-A1C6582B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614003-CB95-1E11-6050-AD3643EC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53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0BF92-EEA5-F24F-CA69-8E68F9C1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2FFAF6-EB6A-55E6-A51F-05824906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196793-58B2-5725-59BA-90A87CE63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DDDE97-CA8F-9AD6-6FDB-1CBB88CF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17A911-4F2F-7822-9964-2D2772CB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DBB083-9512-FBA4-A552-2404BB44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72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F8E33-FBE9-F8DE-10E1-05FE8FDC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BD92DE-0033-B584-B6F7-0BBBD0F28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392B8F-E72E-0CE5-A99B-624B9487D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0E9305-B007-7ED6-C926-9593002A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7C71A9-5310-E275-F20F-9BF45483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731AB3-C058-CAF3-3FF8-D03F6D2F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92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F452E8-4E46-0002-4ED5-B376EAAD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7A92D8-2E26-9E8A-F4FF-D24E9AFE9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31155D-80A9-744A-2649-7BCBC990E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71CF3-7F06-46BC-9215-3B438E528431}" type="datetimeFigureOut">
              <a:rPr lang="it-IT" smtClean="0"/>
              <a:t>20/03/24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3BC3B9-9415-5F0C-D63A-D51061CF5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16F51B-BB62-98EE-EC00-7ACBC9F94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24E5-2ECE-45BA-8CA1-BA41200CC9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5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hyperlink" Target="mailto:ettore.consulting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https://tse4.mm.bing.net/th?id=OIP.iiXON2xHM5AQT52yLsCSLwHaCf&amp;pid=Api&amp;P=0&amp;h=180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3512326-48AE-9A7D-2B48-E43E05FB7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8885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2086C76-9C21-0B74-E91D-C8C79B2E1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8858"/>
            <a:ext cx="12192000" cy="18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0AABEC-CCD6-8F19-AD96-4A3C4DA8F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4995"/>
            <a:ext cx="10644996" cy="44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E9FC50-5136-09C3-E606-DC040AF2A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1871"/>
            <a:ext cx="10714008" cy="44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2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B1F87F-B738-1BB5-C949-89F1BF193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28428"/>
            <a:ext cx="10679502" cy="45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C6B9146-5D07-4A90-E219-8DC81FDDF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1871"/>
            <a:ext cx="10731260" cy="45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F4BDE0-4EAD-4748-9728-A7776DA92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761870"/>
            <a:ext cx="10696755" cy="44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7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6E1A598-AC8A-3A0E-4205-BF4B59891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2" y="601800"/>
            <a:ext cx="7857850" cy="31733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C4ED1BD-5255-30F9-4C2F-7CFDDE243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2" y="3642358"/>
            <a:ext cx="9387270" cy="32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D86CE53-C5BE-6F1D-02A0-A30E3D5A2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1871"/>
            <a:ext cx="8919712" cy="27249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3D0EE8E-A9D5-2831-D722-F5F4F6BBE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3486815"/>
            <a:ext cx="8919713" cy="34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4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CE703F6-C135-0509-6668-E68EF7E05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707930"/>
            <a:ext cx="10662249" cy="45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1BB3884-939C-B9AC-CB39-87671C7C3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798871"/>
            <a:ext cx="10696755" cy="43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8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6886E1-63CD-7052-FB93-11EDD2CDE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723675"/>
            <a:ext cx="10662249" cy="44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87" y="249151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2B38C2-09CA-56D7-D723-84B0CC4F3B2E}"/>
              </a:ext>
            </a:extLst>
          </p:cNvPr>
          <p:cNvSpPr txBox="1"/>
          <p:nvPr/>
        </p:nvSpPr>
        <p:spPr>
          <a:xfrm>
            <a:off x="1070845" y="1813162"/>
            <a:ext cx="103035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it-IT" sz="2400" b="1" dirty="0">
              <a:solidFill>
                <a:srgbClr val="214D8D"/>
              </a:solidFill>
              <a:latin typeface="YACgETiWKS8 0"/>
            </a:endParaRPr>
          </a:p>
          <a:p>
            <a:pPr>
              <a:defRPr/>
            </a:pPr>
            <a:r>
              <a:rPr lang="it-IT" sz="3200" b="1" dirty="0">
                <a:solidFill>
                  <a:srgbClr val="214D8D"/>
                </a:solidFill>
                <a:latin typeface="YACgETiWKS8 0"/>
              </a:rPr>
              <a:t>Il percorso di </a:t>
            </a:r>
            <a:r>
              <a:rPr lang="it-IT" sz="3200" b="1" dirty="0" err="1">
                <a:solidFill>
                  <a:srgbClr val="214D8D"/>
                </a:solidFill>
                <a:latin typeface="YACgETiWKS8 0"/>
              </a:rPr>
              <a:t>Capacity</a:t>
            </a:r>
            <a:r>
              <a:rPr lang="it-IT" sz="3200" b="1" dirty="0">
                <a:solidFill>
                  <a:srgbClr val="214D8D"/>
                </a:solidFill>
                <a:latin typeface="YACgETiWKS8 0"/>
              </a:rPr>
              <a:t> building per la </a:t>
            </a:r>
            <a:r>
              <a:rPr lang="it-IT" sz="3200" b="1" dirty="0" err="1">
                <a:solidFill>
                  <a:srgbClr val="214D8D"/>
                </a:solidFill>
                <a:latin typeface="YACgETiWKS8 0"/>
              </a:rPr>
              <a:t>sostenibilita</a:t>
            </a:r>
            <a:r>
              <a:rPr lang="it-IT" sz="3200" b="1" dirty="0">
                <a:solidFill>
                  <a:srgbClr val="214D8D"/>
                </a:solidFill>
                <a:latin typeface="YACgETiWKS8 0"/>
              </a:rPr>
              <a:t>̀ e </a:t>
            </a:r>
          </a:p>
          <a:p>
            <a:pPr>
              <a:defRPr/>
            </a:pPr>
            <a:r>
              <a:rPr lang="it-IT" sz="3200" b="1" dirty="0">
                <a:solidFill>
                  <a:srgbClr val="214D8D"/>
                </a:solidFill>
                <a:latin typeface="YACgETiWKS8 0"/>
              </a:rPr>
              <a:t>l’</a:t>
            </a:r>
            <a:r>
              <a:rPr lang="it-IT" sz="3200" b="1" dirty="0" err="1">
                <a:solidFill>
                  <a:srgbClr val="214D8D"/>
                </a:solidFill>
                <a:latin typeface="YACgETiWKS8 0"/>
              </a:rPr>
              <a:t>accessibilita</a:t>
            </a:r>
            <a:r>
              <a:rPr lang="it-IT" sz="3200" b="1" dirty="0">
                <a:solidFill>
                  <a:srgbClr val="214D8D"/>
                </a:solidFill>
                <a:latin typeface="YACgETiWKS8 0"/>
              </a:rPr>
              <a:t>̀ delle imprese e delle destinazioni turistiche </a:t>
            </a:r>
          </a:p>
          <a:p>
            <a:pPr lvl="0">
              <a:defRPr/>
            </a:pPr>
            <a:endParaRPr lang="it-IT" sz="2400" dirty="0">
              <a:solidFill>
                <a:srgbClr val="214D8D"/>
              </a:solidFill>
              <a:latin typeface="YACgETiWKS8 0"/>
            </a:endParaRPr>
          </a:p>
          <a:p>
            <a:pPr lvl="0">
              <a:defRPr/>
            </a:pPr>
            <a:r>
              <a:rPr lang="it-IT" sz="2400" dirty="0">
                <a:solidFill>
                  <a:srgbClr val="214D8D"/>
                </a:solidFill>
                <a:latin typeface="YACgETiWKS8 0"/>
              </a:rPr>
              <a:t>Bari, 20  marzo  2024, Camera di Commercio BARI </a:t>
            </a:r>
          </a:p>
          <a:p>
            <a:pPr lvl="0">
              <a:defRPr/>
            </a:pPr>
            <a:endParaRPr lang="it-IT" sz="2400" dirty="0">
              <a:solidFill>
                <a:srgbClr val="214D8D"/>
              </a:solidFill>
              <a:latin typeface="YACgETiWKS8 0"/>
            </a:endParaRPr>
          </a:p>
          <a:p>
            <a:pPr lvl="0">
              <a:defRPr/>
            </a:pPr>
            <a:r>
              <a:rPr lang="it-IT" sz="2400" b="1" dirty="0">
                <a:solidFill>
                  <a:srgbClr val="214D8D"/>
                </a:solidFill>
                <a:latin typeface="+mj-lt"/>
              </a:rPr>
              <a:t>Ettore Ruggiero </a:t>
            </a:r>
          </a:p>
          <a:p>
            <a:pPr lvl="0">
              <a:defRPr/>
            </a:pPr>
            <a:r>
              <a:rPr lang="it-IT" sz="2400" b="1" dirty="0">
                <a:solidFill>
                  <a:srgbClr val="214D8D"/>
                </a:solidFill>
                <a:latin typeface="+mj-lt"/>
              </a:rPr>
              <a:t>Consulente ISNART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917" y="691223"/>
            <a:ext cx="298667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6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E24A0A3-7768-71C5-599C-57B07E1F8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1871"/>
            <a:ext cx="10714008" cy="44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6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AE3DD4-0D62-E605-22C2-201FD8147F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502"/>
            <a:ext cx="10558732" cy="46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A7CB83-0D47-31C8-93EF-9835FD748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3115"/>
            <a:ext cx="6649926" cy="35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6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04ECAB-B32A-185D-15A1-3F9C44EE7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90664"/>
            <a:ext cx="9982200" cy="44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0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29CC0B7-93DA-5057-FEEA-45A2F2AC1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49" y="1104181"/>
            <a:ext cx="10846733" cy="41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0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0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5C4D593-C69D-F67D-675B-C4EF3ECA6C5D}"/>
              </a:ext>
            </a:extLst>
          </p:cNvPr>
          <p:cNvSpPr txBox="1"/>
          <p:nvPr/>
        </p:nvSpPr>
        <p:spPr>
          <a:xfrm>
            <a:off x="897669" y="2394673"/>
            <a:ext cx="7426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Coordinatore dell’attività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ETTORE RUGGIERO </a:t>
            </a:r>
            <a:endParaRPr kumimoji="0" lang="it-IT" sz="2000" b="0" i="0" u="none" strike="noStrike" kern="1200" cap="none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7374BB-14BE-7AA7-681D-8D9C49A17420}"/>
              </a:ext>
            </a:extLst>
          </p:cNvPr>
          <p:cNvSpPr txBox="1"/>
          <p:nvPr/>
        </p:nvSpPr>
        <p:spPr>
          <a:xfrm>
            <a:off x="920081" y="3539430"/>
            <a:ext cx="4534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  <a:hlinkClick r:id="rId2"/>
              </a:rPr>
              <a:t>ettore.consulting@gmail.com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normalizeH="0" baseline="0" noProof="0" dirty="0">
              <a:ln>
                <a:noFill/>
              </a:ln>
              <a:solidFill>
                <a:srgbClr val="214D8D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+335470097 </a:t>
            </a:r>
            <a:endParaRPr kumimoji="0" lang="it-IT" sz="2400" b="0" i="0" u="none" strike="noStrike" kern="1200" cap="none" normalizeH="0" baseline="0" noProof="0" dirty="0">
              <a:ln>
                <a:noFill/>
              </a:ln>
              <a:solidFill>
                <a:srgbClr val="214D8D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EE6269-FDFA-8193-5797-99A2BCA2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5727"/>
            <a:ext cx="12192000" cy="1612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E096A34-F3BA-68BC-EE1D-8BB222F51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274550" y="3920837"/>
            <a:ext cx="2917450" cy="293716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7C1353-4A68-E296-28A6-A2E4423198FB}"/>
              </a:ext>
            </a:extLst>
          </p:cNvPr>
          <p:cNvSpPr txBox="1"/>
          <p:nvPr/>
        </p:nvSpPr>
        <p:spPr>
          <a:xfrm>
            <a:off x="3923179" y="1131900"/>
            <a:ext cx="7977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 err="1">
                <a:solidFill>
                  <a:srgbClr val="0070C0"/>
                </a:solidFill>
                <a:latin typeface="Candara" panose="020E0502030303020204" pitchFamily="34" charset="0"/>
              </a:rPr>
              <a:t>Capacity</a:t>
            </a:r>
            <a:r>
              <a:rPr lang="it-IT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Building: La </a:t>
            </a:r>
            <a:r>
              <a:rPr lang="it-IT" sz="2400" b="1" dirty="0" err="1">
                <a:solidFill>
                  <a:srgbClr val="0070C0"/>
                </a:solidFill>
                <a:latin typeface="Candara" panose="020E0502030303020204" pitchFamily="34" charset="0"/>
              </a:rPr>
              <a:t>sostenibilita</a:t>
            </a:r>
            <a:r>
              <a:rPr lang="it-IT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̀ e  l’</a:t>
            </a:r>
            <a:r>
              <a:rPr lang="it-IT" sz="2400" b="1" dirty="0" err="1">
                <a:solidFill>
                  <a:srgbClr val="0070C0"/>
                </a:solidFill>
                <a:latin typeface="Candara" panose="020E0502030303020204" pitchFamily="34" charset="0"/>
              </a:rPr>
              <a:t>accessibilita</a:t>
            </a:r>
            <a:r>
              <a:rPr lang="it-IT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̀ delle imprese e delle destinazioni turistiche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26CE19-7D03-0065-4426-40B2B24CDC22}"/>
              </a:ext>
            </a:extLst>
          </p:cNvPr>
          <p:cNvSpPr txBox="1"/>
          <p:nvPr/>
        </p:nvSpPr>
        <p:spPr>
          <a:xfrm>
            <a:off x="5916148" y="233643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Segreteria- Info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MICAELA RUBINO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Unioncamere Puglia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 Pro Semibold" panose="020407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 Pro Semibold" panose="02040702050405020303" pitchFamily="18" charset="0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CAF12C-9C0D-6F20-971C-C89C7EAE9133}"/>
              </a:ext>
            </a:extLst>
          </p:cNvPr>
          <p:cNvSpPr txBox="1"/>
          <p:nvPr/>
        </p:nvSpPr>
        <p:spPr>
          <a:xfrm>
            <a:off x="6004954" y="3477108"/>
            <a:ext cx="4779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micaela.rubino@ba.camcom.it</a:t>
            </a:r>
            <a:endParaRPr lang="it-IT" sz="2400" b="1" dirty="0">
              <a:solidFill>
                <a:srgbClr val="214D8D"/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it-IT" sz="2400" b="1" dirty="0">
              <a:solidFill>
                <a:srgbClr val="214D8D"/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080/2174522</a:t>
            </a:r>
          </a:p>
        </p:txBody>
      </p:sp>
      <p:pic>
        <p:nvPicPr>
          <p:cNvPr id="1030" name="Immagine 1">
            <a:extLst>
              <a:ext uri="{FF2B5EF4-FFF2-40B4-BE49-F238E27FC236}">
                <a16:creationId xmlns:a16="http://schemas.microsoft.com/office/drawing/2014/main" id="{029C5449-BC2F-4D51-7D71-D5121992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4" y="5093549"/>
            <a:ext cx="3747355" cy="7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magine 2">
            <a:extLst>
              <a:ext uri="{FF2B5EF4-FFF2-40B4-BE49-F238E27FC236}">
                <a16:creationId xmlns:a16="http://schemas.microsoft.com/office/drawing/2014/main" id="{3EAA48CB-2E48-ACF7-592C-70536B09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11" y="5091202"/>
            <a:ext cx="3421674" cy="8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magine 3">
            <a:extLst>
              <a:ext uri="{FF2B5EF4-FFF2-40B4-BE49-F238E27FC236}">
                <a16:creationId xmlns:a16="http://schemas.microsoft.com/office/drawing/2014/main" id="{F45C5AE5-24BB-00D0-86B2-89D5F231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12" y="5091202"/>
            <a:ext cx="3762244" cy="7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magine 4">
            <a:extLst>
              <a:ext uri="{FF2B5EF4-FFF2-40B4-BE49-F238E27FC236}">
                <a16:creationId xmlns:a16="http://schemas.microsoft.com/office/drawing/2014/main" id="{F5F73F6A-29E7-0C59-CF21-C75BEC1C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1" y="5900911"/>
            <a:ext cx="3747355" cy="8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magine 5">
            <a:extLst>
              <a:ext uri="{FF2B5EF4-FFF2-40B4-BE49-F238E27FC236}">
                <a16:creationId xmlns:a16="http://schemas.microsoft.com/office/drawing/2014/main" id="{70A10687-F414-48CB-0806-C700E739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50" y="5947860"/>
            <a:ext cx="3377235" cy="7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6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0EA8A6BA-0145-2E06-51A4-4A5A041C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12" y="5900911"/>
            <a:ext cx="3762244" cy="76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C8FE3D4-5108-251A-6357-6D7E4C472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D14A491-F738-B50F-2740-B87AA9EE5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EDA8A5B-98A7-E152-6428-661378E87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09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" y="5360327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87" y="249151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2B38C2-09CA-56D7-D723-84B0CC4F3B2E}"/>
              </a:ext>
            </a:extLst>
          </p:cNvPr>
          <p:cNvSpPr txBox="1"/>
          <p:nvPr/>
        </p:nvSpPr>
        <p:spPr>
          <a:xfrm>
            <a:off x="370222" y="1151302"/>
            <a:ext cx="11679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La </a:t>
            </a: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sostenibilita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̀ e  l’</a:t>
            </a: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accessibilita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̀ delle imprese e delle destinazioni turistiche </a:t>
            </a:r>
          </a:p>
          <a:p>
            <a:pPr lvl="0">
              <a:defRPr/>
            </a:pPr>
            <a:endParaRPr lang="it-IT" sz="1600" dirty="0">
              <a:solidFill>
                <a:srgbClr val="214D8D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917" y="691223"/>
            <a:ext cx="2986671" cy="5264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441369-6D07-90A9-60F2-C809584E124F}"/>
              </a:ext>
            </a:extLst>
          </p:cNvPr>
          <p:cNvSpPr txBox="1"/>
          <p:nvPr/>
        </p:nvSpPr>
        <p:spPr>
          <a:xfrm>
            <a:off x="370222" y="2202327"/>
            <a:ext cx="5294400" cy="367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it-IT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sostenibilità e l’accessibilità: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it-IT" sz="3200" b="1" kern="100" dirty="0">
                <a:solidFill>
                  <a:srgbClr val="227FB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fattori chiave per il successo sui mercati 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it-IT" sz="3200" b="1" kern="100" dirty="0">
                <a:solidFill>
                  <a:srgbClr val="227FB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imprese e territori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it-IT" sz="1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it-IT" sz="1800" dirty="0">
              <a:solidFill>
                <a:srgbClr val="214D8D"/>
              </a:solidFill>
              <a:latin typeface="YACgETiWKS8 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3D736AC-DFE4-943E-97C9-735B4D4FAB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14" y="1859187"/>
            <a:ext cx="3261877" cy="405032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E4287E4-7817-577E-44A8-853D84E8E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090" y="1859187"/>
            <a:ext cx="4354131" cy="40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22" y="8961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2B38C2-09CA-56D7-D723-84B0CC4F3B2E}"/>
              </a:ext>
            </a:extLst>
          </p:cNvPr>
          <p:cNvSpPr txBox="1"/>
          <p:nvPr/>
        </p:nvSpPr>
        <p:spPr>
          <a:xfrm>
            <a:off x="399719" y="885948"/>
            <a:ext cx="11679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La </a:t>
            </a: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sostenibilita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̀ e  l’</a:t>
            </a: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accessibilita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̀ delle imprese e delle destinazioni turistiche </a:t>
            </a:r>
          </a:p>
          <a:p>
            <a:pPr lvl="0">
              <a:defRPr/>
            </a:pPr>
            <a:endParaRPr lang="it-IT" sz="1600" dirty="0">
              <a:solidFill>
                <a:srgbClr val="214D8D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99" y="307202"/>
            <a:ext cx="2986671" cy="5264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441369-6D07-90A9-60F2-C809584E124F}"/>
              </a:ext>
            </a:extLst>
          </p:cNvPr>
          <p:cNvSpPr txBox="1"/>
          <p:nvPr/>
        </p:nvSpPr>
        <p:spPr>
          <a:xfrm>
            <a:off x="556648" y="1560729"/>
            <a:ext cx="1047514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i="0" dirty="0">
                <a:solidFill>
                  <a:srgbClr val="FF0000"/>
                </a:solidFill>
                <a:effectLst/>
                <a:latin typeface="DM Sans" pitchFamily="2" charset="77"/>
              </a:rPr>
              <a:t>Cosa si intende per “sostenibilità aziendale”?</a:t>
            </a:r>
            <a:endParaRPr lang="it-IT" sz="3200" b="0" i="0" dirty="0">
              <a:solidFill>
                <a:srgbClr val="333333"/>
              </a:solidFill>
              <a:effectLst/>
              <a:latin typeface="DM Sans" pitchFamily="2" charset="77"/>
            </a:endParaRPr>
          </a:p>
          <a:p>
            <a:pPr algn="l"/>
            <a:r>
              <a:rPr lang="it-IT" sz="2000" b="0" i="0" dirty="0">
                <a:solidFill>
                  <a:srgbClr val="227FBB"/>
                </a:solidFill>
                <a:effectLst/>
                <a:latin typeface="DM Sans" pitchFamily="2" charset="77"/>
              </a:rPr>
              <a:t>l’impegno concreto di un’azienda nel dar vita a un </a:t>
            </a:r>
            <a:r>
              <a:rPr lang="it-IT" sz="2000" b="1" i="0" dirty="0">
                <a:solidFill>
                  <a:srgbClr val="227FBB"/>
                </a:solidFill>
                <a:effectLst/>
                <a:latin typeface="DM Sans" pitchFamily="2" charset="77"/>
              </a:rPr>
              <a:t>modello di business </a:t>
            </a:r>
            <a:r>
              <a:rPr lang="it-IT" sz="2000" b="0" i="0" dirty="0">
                <a:solidFill>
                  <a:srgbClr val="227FBB"/>
                </a:solidFill>
                <a:effectLst/>
                <a:latin typeface="DM Sans" pitchFamily="2" charset="77"/>
              </a:rPr>
              <a:t>che non solo permetta il sostentamento dell’impresa a lungo termine, ma che sia anche attento all’</a:t>
            </a:r>
            <a:r>
              <a:rPr lang="it-IT" sz="2000" b="1" i="0" dirty="0">
                <a:solidFill>
                  <a:srgbClr val="227FBB"/>
                </a:solidFill>
                <a:effectLst/>
                <a:latin typeface="DM Sans" pitchFamily="2" charset="77"/>
              </a:rPr>
              <a:t>ambiente</a:t>
            </a:r>
            <a:r>
              <a:rPr lang="it-IT" sz="2000" b="0" i="0" dirty="0">
                <a:solidFill>
                  <a:srgbClr val="227FBB"/>
                </a:solidFill>
                <a:effectLst/>
                <a:latin typeface="DM Sans" pitchFamily="2" charset="77"/>
              </a:rPr>
              <a:t>, al </a:t>
            </a:r>
            <a:r>
              <a:rPr lang="it-IT" sz="2000" b="1" i="0" dirty="0">
                <a:solidFill>
                  <a:srgbClr val="227FBB"/>
                </a:solidFill>
                <a:effectLst/>
                <a:latin typeface="DM Sans" pitchFamily="2" charset="77"/>
              </a:rPr>
              <a:t>benessere sociale</a:t>
            </a:r>
            <a:r>
              <a:rPr lang="it-IT" sz="2000" b="0" i="0" dirty="0">
                <a:solidFill>
                  <a:srgbClr val="227FBB"/>
                </a:solidFill>
                <a:effectLst/>
                <a:latin typeface="DM Sans" pitchFamily="2" charset="77"/>
              </a:rPr>
              <a:t> e a una </a:t>
            </a:r>
            <a:r>
              <a:rPr lang="it-IT" sz="2000" b="1" i="0" dirty="0">
                <a:solidFill>
                  <a:srgbClr val="227FBB"/>
                </a:solidFill>
                <a:effectLst/>
                <a:latin typeface="DM Sans" pitchFamily="2" charset="77"/>
              </a:rPr>
              <a:t>governance equa</a:t>
            </a:r>
            <a:r>
              <a:rPr lang="it-IT" sz="2000" b="0" i="0" dirty="0">
                <a:solidFill>
                  <a:srgbClr val="227FBB"/>
                </a:solidFill>
                <a:effectLst/>
                <a:latin typeface="DM Sans" pitchFamily="2" charset="77"/>
              </a:rPr>
              <a:t> e lungimirante.</a:t>
            </a:r>
          </a:p>
          <a:p>
            <a:pPr algn="l"/>
            <a:endParaRPr lang="it-IT" b="0" i="0" dirty="0">
              <a:solidFill>
                <a:srgbClr val="333333"/>
              </a:solidFill>
              <a:effectLst/>
              <a:latin typeface="DM Sans" pitchFamily="2" charset="77"/>
            </a:endParaRPr>
          </a:p>
          <a:p>
            <a:pPr algn="l"/>
            <a:r>
              <a:rPr lang="it-IT" b="0" i="0" dirty="0">
                <a:solidFill>
                  <a:srgbClr val="333333"/>
                </a:solidFill>
                <a:effectLst/>
                <a:latin typeface="DM Sans" pitchFamily="2" charset="77"/>
              </a:rPr>
              <a:t>Un concetto che trova il proprio culmine nell’espressione </a:t>
            </a:r>
            <a:r>
              <a:rPr lang="it-IT" b="1" i="0" dirty="0">
                <a:solidFill>
                  <a:srgbClr val="227FBB"/>
                </a:solidFill>
                <a:effectLst/>
                <a:latin typeface="DM Sans" pitchFamily="2" charset="77"/>
              </a:rPr>
              <a:t>Responsabilità Sociale d’Impresa</a:t>
            </a:r>
            <a:r>
              <a:rPr lang="it-IT" b="0" i="0" dirty="0">
                <a:solidFill>
                  <a:srgbClr val="227FBB"/>
                </a:solidFill>
                <a:effectLst/>
                <a:latin typeface="DM Sans" pitchFamily="2" charset="77"/>
              </a:rPr>
              <a:t>  (o </a:t>
            </a:r>
            <a:r>
              <a:rPr lang="it-IT" b="1" i="0" dirty="0">
                <a:solidFill>
                  <a:srgbClr val="227FBB"/>
                </a:solidFill>
                <a:effectLst/>
                <a:latin typeface="DM Sans" pitchFamily="2" charset="77"/>
              </a:rPr>
              <a:t>Corporate Social </a:t>
            </a:r>
            <a:r>
              <a:rPr lang="it-IT" b="1" i="0" dirty="0" err="1">
                <a:solidFill>
                  <a:srgbClr val="227FBB"/>
                </a:solidFill>
                <a:effectLst/>
                <a:latin typeface="DM Sans" pitchFamily="2" charset="77"/>
              </a:rPr>
              <a:t>Responsibility</a:t>
            </a:r>
            <a:r>
              <a:rPr lang="it-IT" b="1" i="0" dirty="0">
                <a:solidFill>
                  <a:srgbClr val="227FBB"/>
                </a:solidFill>
                <a:effectLst/>
                <a:latin typeface="DM Sans" pitchFamily="2" charset="77"/>
              </a:rPr>
              <a:t>, CSR</a:t>
            </a:r>
            <a:r>
              <a:rPr lang="it-IT" b="0" i="0" dirty="0">
                <a:solidFill>
                  <a:srgbClr val="227FBB"/>
                </a:solidFill>
                <a:effectLst/>
                <a:latin typeface="DM Sans" pitchFamily="2" charset="77"/>
              </a:rPr>
              <a:t>), </a:t>
            </a:r>
            <a:r>
              <a:rPr lang="it-IT" b="0" i="0" dirty="0">
                <a:solidFill>
                  <a:srgbClr val="333333"/>
                </a:solidFill>
                <a:effectLst/>
                <a:latin typeface="DM Sans" pitchFamily="2" charset="77"/>
              </a:rPr>
              <a:t>introdotta dalla Commissione UE nel Libro Verde del 2001  = </a:t>
            </a:r>
            <a:r>
              <a:rPr lang="it-IT" b="0" i="1" dirty="0">
                <a:solidFill>
                  <a:srgbClr val="333333"/>
                </a:solidFill>
                <a:effectLst/>
                <a:latin typeface="DM Sans" pitchFamily="2" charset="77"/>
              </a:rPr>
              <a:t>“l’integrazione volontaria delle preoccupazioni sociali ed ecologiche delle imprese nelle loro operazioni commerciali e nei loro rapporti con le parti interessate”</a:t>
            </a:r>
            <a:r>
              <a:rPr lang="it-IT" b="0" i="0" dirty="0">
                <a:solidFill>
                  <a:srgbClr val="333333"/>
                </a:solidFill>
                <a:effectLst/>
                <a:latin typeface="DM Sans" pitchFamily="2" charset="77"/>
              </a:rPr>
              <a:t>. </a:t>
            </a:r>
          </a:p>
          <a:p>
            <a:pPr algn="l"/>
            <a:endParaRPr lang="it-IT" b="0" i="0" dirty="0">
              <a:solidFill>
                <a:srgbClr val="333333"/>
              </a:solidFill>
              <a:effectLst/>
              <a:latin typeface="DM Sans" pitchFamily="2" charset="77"/>
            </a:endParaRPr>
          </a:p>
          <a:p>
            <a:pPr algn="l"/>
            <a:r>
              <a:rPr lang="it-IT" b="0" i="0" dirty="0">
                <a:solidFill>
                  <a:srgbClr val="227FBB"/>
                </a:solidFill>
                <a:effectLst/>
                <a:latin typeface="DM Sans" pitchFamily="2" charset="77"/>
              </a:rPr>
              <a:t>L’</a:t>
            </a:r>
            <a:r>
              <a:rPr lang="it-IT" b="1" i="0" dirty="0">
                <a:solidFill>
                  <a:srgbClr val="227FBB"/>
                </a:solidFill>
                <a:effectLst/>
                <a:latin typeface="DM Sans" pitchFamily="2" charset="77"/>
              </a:rPr>
              <a:t>Agenda 2030 per lo</a:t>
            </a:r>
            <a:r>
              <a:rPr lang="it-IT" b="0" i="0" dirty="0">
                <a:solidFill>
                  <a:srgbClr val="227FBB"/>
                </a:solidFill>
                <a:effectLst/>
                <a:latin typeface="DM Sans" pitchFamily="2" charset="77"/>
              </a:rPr>
              <a:t> </a:t>
            </a:r>
            <a:r>
              <a:rPr lang="it-IT" b="1" i="0" dirty="0">
                <a:solidFill>
                  <a:srgbClr val="227FBB"/>
                </a:solidFill>
                <a:effectLst/>
                <a:latin typeface="DM Sans" pitchFamily="2" charset="77"/>
              </a:rPr>
              <a:t>Sviluppo Sostenibile</a:t>
            </a:r>
            <a:r>
              <a:rPr lang="it-IT" b="0" i="0" dirty="0">
                <a:solidFill>
                  <a:srgbClr val="227FBB"/>
                </a:solidFill>
                <a:effectLst/>
                <a:latin typeface="DM Sans" pitchFamily="2" charset="77"/>
              </a:rPr>
              <a:t>,, </a:t>
            </a:r>
            <a:r>
              <a:rPr lang="it-IT" b="0" i="0" dirty="0">
                <a:solidFill>
                  <a:srgbClr val="333333"/>
                </a:solidFill>
                <a:effectLst/>
                <a:latin typeface="DM Sans" pitchFamily="2" charset="77"/>
              </a:rPr>
              <a:t>segna un percorso imprescindibile a cui le istituzioni, le organizzazioni, gli individui e dunque anche le aziende sono chiamate a dare il proprio contributo.</a:t>
            </a:r>
          </a:p>
          <a:p>
            <a:pPr lvl="0">
              <a:defRPr/>
            </a:pPr>
            <a:endParaRPr lang="it-IT" sz="1800" dirty="0">
              <a:solidFill>
                <a:srgbClr val="214D8D"/>
              </a:solidFill>
              <a:latin typeface="YACgETiWKS8 0"/>
            </a:endParaRPr>
          </a:p>
        </p:txBody>
      </p:sp>
    </p:spTree>
    <p:extLst>
      <p:ext uri="{BB962C8B-B14F-4D97-AF65-F5344CB8AC3E}">
        <p14:creationId xmlns:p14="http://schemas.microsoft.com/office/powerpoint/2010/main" val="122919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22" y="8961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2B38C2-09CA-56D7-D723-84B0CC4F3B2E}"/>
              </a:ext>
            </a:extLst>
          </p:cNvPr>
          <p:cNvSpPr txBox="1"/>
          <p:nvPr/>
        </p:nvSpPr>
        <p:spPr>
          <a:xfrm>
            <a:off x="399719" y="885948"/>
            <a:ext cx="11679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La </a:t>
            </a: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sostenibilita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̀ e  l’</a:t>
            </a: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accessibilita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̀ delle imprese e delle destinazioni turistiche </a:t>
            </a:r>
          </a:p>
          <a:p>
            <a:pPr lvl="0">
              <a:defRPr/>
            </a:pPr>
            <a:endParaRPr lang="it-IT" sz="1600" dirty="0">
              <a:solidFill>
                <a:srgbClr val="214D8D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99" y="307202"/>
            <a:ext cx="2986671" cy="5264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441369-6D07-90A9-60F2-C809584E124F}"/>
              </a:ext>
            </a:extLst>
          </p:cNvPr>
          <p:cNvSpPr txBox="1"/>
          <p:nvPr/>
        </p:nvSpPr>
        <p:spPr>
          <a:xfrm>
            <a:off x="556648" y="1560729"/>
            <a:ext cx="1047514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i="0" dirty="0">
                <a:solidFill>
                  <a:srgbClr val="FF0000"/>
                </a:solidFill>
                <a:effectLst/>
                <a:latin typeface="DM Sans" pitchFamily="2" charset="77"/>
              </a:rPr>
              <a:t>Cosa si intende </a:t>
            </a:r>
          </a:p>
          <a:p>
            <a:pPr algn="l"/>
            <a:r>
              <a:rPr lang="it-IT" sz="3200" b="1" i="0" dirty="0">
                <a:solidFill>
                  <a:srgbClr val="FF0000"/>
                </a:solidFill>
                <a:effectLst/>
                <a:latin typeface="DM Sans" pitchFamily="2" charset="77"/>
              </a:rPr>
              <a:t>per  accessibilità ?</a:t>
            </a:r>
          </a:p>
          <a:p>
            <a:pPr algn="l"/>
            <a:endParaRPr lang="it-IT" sz="3200" b="0" i="0" dirty="0">
              <a:solidFill>
                <a:srgbClr val="333333"/>
              </a:solidFill>
              <a:effectLst/>
              <a:latin typeface="DM Sans" pitchFamily="2" charset="77"/>
            </a:endParaRPr>
          </a:p>
          <a:p>
            <a:pPr lvl="0">
              <a:defRPr/>
            </a:pPr>
            <a:endParaRPr lang="it-IT" sz="1800" dirty="0">
              <a:solidFill>
                <a:srgbClr val="214D8D"/>
              </a:solidFill>
              <a:latin typeface="YACgETiWKS8 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CA98BA-3704-1961-0C68-615BB5EF3CD9}"/>
              </a:ext>
            </a:extLst>
          </p:cNvPr>
          <p:cNvSpPr txBox="1"/>
          <p:nvPr/>
        </p:nvSpPr>
        <p:spPr>
          <a:xfrm>
            <a:off x="1758079" y="3569836"/>
            <a:ext cx="86758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it-IT" sz="2800" b="1" i="0" dirty="0">
                <a:solidFill>
                  <a:srgbClr val="227FBB"/>
                </a:solidFill>
                <a:effectLst/>
                <a:latin typeface="MentiDisplay"/>
              </a:rPr>
              <a:t>Per fare turismo accessibile: cambiare il concetto di disabilità; conoscere i "bisogni speciali" delle persone.</a:t>
            </a:r>
          </a:p>
          <a:p>
            <a:pPr algn="l" fontAlgn="base"/>
            <a:r>
              <a:rPr lang="it-IT" sz="2800" b="0" i="0" dirty="0">
                <a:solidFill>
                  <a:srgbClr val="227FBB"/>
                </a:solidFill>
                <a:effectLst/>
                <a:latin typeface="MentiText"/>
              </a:rPr>
              <a:t>una vacanza senza ostacoli non solo all'interno delle strutture ricettive ma in tutto il sistema ospitante.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4E3830-EB89-42E6-B177-49D639E10C87}"/>
              </a:ext>
            </a:extLst>
          </p:cNvPr>
          <p:cNvSpPr txBox="1"/>
          <p:nvPr/>
        </p:nvSpPr>
        <p:spPr>
          <a:xfrm>
            <a:off x="4933336" y="936010"/>
            <a:ext cx="609845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it-IT" b="0" i="0" dirty="0">
              <a:solidFill>
                <a:srgbClr val="555555"/>
              </a:solidFill>
              <a:effectLst/>
              <a:latin typeface="Montserrat" panose="020F0502020204030204" pitchFamily="34" charset="0"/>
            </a:endParaRPr>
          </a:p>
          <a:p>
            <a:pPr algn="l" fontAlgn="base"/>
            <a:endParaRPr lang="it-IT" dirty="0">
              <a:solidFill>
                <a:srgbClr val="555555"/>
              </a:solidFill>
              <a:latin typeface="Montserrat" panose="020F0502020204030204" pitchFamily="34" charset="0"/>
            </a:endParaRPr>
          </a:p>
          <a:p>
            <a:pPr algn="l" fontAlgn="base"/>
            <a:r>
              <a:rPr lang="it-IT" sz="2400" b="0" i="0" dirty="0">
                <a:solidFill>
                  <a:srgbClr val="555555"/>
                </a:solidFill>
                <a:effectLst/>
                <a:latin typeface="Montserrat" panose="020F0502020204030204" pitchFamily="34" charset="0"/>
              </a:rPr>
              <a:t>Con il termine turismo accessibile si indicano t</a:t>
            </a:r>
            <a:r>
              <a:rPr lang="it-IT" sz="2400" b="1" i="0" dirty="0">
                <a:solidFill>
                  <a:srgbClr val="555555"/>
                </a:solidFill>
                <a:effectLst/>
                <a:latin typeface="Montserrat" panose="020F0502020204030204" pitchFamily="34" charset="0"/>
              </a:rPr>
              <a:t>utti quei servizi e quelle strutture che permettono di godere di svaghi e vacanze alle persone con abilità e necessità differenti</a:t>
            </a:r>
            <a:r>
              <a:rPr lang="it-IT" sz="2400" b="0" i="0" dirty="0">
                <a:solidFill>
                  <a:srgbClr val="555555"/>
                </a:solidFill>
                <a:effectLst/>
                <a:latin typeface="Montserrat" panose="020F0502020204030204" pitchFamily="34" charset="0"/>
              </a:rPr>
              <a:t>, </a:t>
            </a:r>
            <a:endParaRPr lang="it-IT" sz="2400" b="0" i="0" dirty="0">
              <a:solidFill>
                <a:srgbClr val="555555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114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6880AFB-910E-D9E4-87AD-40A2EC67D1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674"/>
            <a:ext cx="8319893" cy="5024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3B610B-8CCF-5603-C4DC-BC0C612260EA}"/>
              </a:ext>
            </a:extLst>
          </p:cNvPr>
          <p:cNvSpPr txBox="1"/>
          <p:nvPr/>
        </p:nvSpPr>
        <p:spPr>
          <a:xfrm>
            <a:off x="8405343" y="836648"/>
            <a:ext cx="33978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 20 febbraio 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 20 marzo: 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quattro sessioni formative in autoapprendimento, della durata di circa 2 ore, con accesso dedicato collegandosi ad una piattaforma di e-learning negli orari a ciascuno più congeniali.</a:t>
            </a:r>
            <a:endParaRPr lang="it-IT" sz="2400" b="1" dirty="0">
              <a:solidFill>
                <a:srgbClr val="FF0000"/>
              </a:solidFill>
              <a:latin typeface="YACgETiWKS8 0"/>
            </a:endParaRPr>
          </a:p>
        </p:txBody>
      </p:sp>
    </p:spTree>
    <p:extLst>
      <p:ext uri="{BB962C8B-B14F-4D97-AF65-F5344CB8AC3E}">
        <p14:creationId xmlns:p14="http://schemas.microsoft.com/office/powerpoint/2010/main" val="359140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82" y="157068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2B38C2-09CA-56D7-D723-84B0CC4F3B2E}"/>
              </a:ext>
            </a:extLst>
          </p:cNvPr>
          <p:cNvSpPr txBox="1"/>
          <p:nvPr/>
        </p:nvSpPr>
        <p:spPr>
          <a:xfrm>
            <a:off x="370222" y="878055"/>
            <a:ext cx="10777390" cy="552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Capacity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 Building : La </a:t>
            </a: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sostenibilita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̀ e  l’</a:t>
            </a:r>
            <a:r>
              <a:rPr lang="it-IT" sz="2400" b="1" dirty="0" err="1">
                <a:solidFill>
                  <a:srgbClr val="214D8D"/>
                </a:solidFill>
                <a:latin typeface="Candara" panose="020E0502030303020204" pitchFamily="34" charset="0"/>
              </a:rPr>
              <a:t>accessibilita</a:t>
            </a:r>
            <a:r>
              <a:rPr lang="it-IT" sz="2400" b="1" dirty="0">
                <a:solidFill>
                  <a:srgbClr val="214D8D"/>
                </a:solidFill>
                <a:latin typeface="Candara" panose="020E0502030303020204" pitchFamily="34" charset="0"/>
              </a:rPr>
              <a:t>̀ delle imprese e delle destinazioni turistiche </a:t>
            </a:r>
            <a:endParaRPr lang="it-IT" sz="2400" b="1" i="1" dirty="0">
              <a:solidFill>
                <a:srgbClr val="FF0000"/>
              </a:solidFill>
              <a:latin typeface="YACgETiWKS8 0"/>
            </a:endParaRPr>
          </a:p>
          <a:p>
            <a:pPr lvl="0" algn="just">
              <a:lnSpc>
                <a:spcPct val="115000"/>
              </a:lnSpc>
              <a:spcAft>
                <a:spcPts val="300"/>
              </a:spcAft>
            </a:pPr>
            <a:r>
              <a:rPr lang="it-IT" sz="24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24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ontenuti:</a:t>
            </a:r>
            <a:endParaRPr lang="it-IT" sz="2400" b="1" u="sng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sostenibilità e le imprese turistiche nel quadro dell’Agenda 2030 </a:t>
            </a:r>
            <a:endParaRPr lang="it-IT" sz="2000" b="1" kern="100" dirty="0">
              <a:solidFill>
                <a:srgbClr val="214D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standard di sostenibilità per le diverse imprese turistiche e le destinazioni </a:t>
            </a:r>
            <a:endParaRPr lang="it-IT" sz="2000" b="1" kern="100" dirty="0">
              <a:solidFill>
                <a:srgbClr val="214D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certificazioni di sostenibilità per le imprese turistiche </a:t>
            </a:r>
            <a:endParaRPr lang="it-IT" sz="2000" b="1" kern="100" dirty="0">
              <a:solidFill>
                <a:srgbClr val="214D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it-IT" sz="2000" b="1" kern="100" dirty="0" err="1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Tourism</a:t>
            </a: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it-IT" sz="2000" b="1" kern="100" dirty="0" err="1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il turismo “per tutti, nelle pratiche internazionali: standard, best </a:t>
            </a:r>
            <a:r>
              <a:rPr lang="it-IT" sz="2000" b="1" kern="100" dirty="0" err="1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practices</a:t>
            </a: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opportunità.</a:t>
            </a:r>
            <a:endParaRPr lang="it-IT" sz="2000" b="1" kern="100" dirty="0">
              <a:solidFill>
                <a:srgbClr val="214D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caratteristiche e le esigenze di persone con differenti tipologie di disabilità. </a:t>
            </a:r>
            <a:endParaRPr lang="it-IT" sz="2000" b="1" kern="100" dirty="0">
              <a:solidFill>
                <a:srgbClr val="214D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servizi per il turismo per tutti. </a:t>
            </a:r>
            <a:endParaRPr lang="it-IT" sz="2000" b="1" kern="100" dirty="0">
              <a:solidFill>
                <a:srgbClr val="214D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destinazioni turistiche e l’impegno per l’accessibilità</a:t>
            </a:r>
            <a:endParaRPr lang="it-IT" sz="2000" b="1" kern="100" dirty="0">
              <a:solidFill>
                <a:srgbClr val="214D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2000" b="1" kern="100" dirty="0">
                <a:solidFill>
                  <a:srgbClr val="214D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study e buone pratiche.</a:t>
            </a:r>
            <a:endParaRPr lang="it-IT" sz="2000" b="1" kern="100" dirty="0">
              <a:solidFill>
                <a:srgbClr val="214D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it-IT" sz="2400" dirty="0">
              <a:solidFill>
                <a:srgbClr val="214D8D"/>
              </a:solidFill>
              <a:latin typeface="YACgETiWKS8 0"/>
            </a:endParaRPr>
          </a:p>
          <a:p>
            <a:pPr lvl="0">
              <a:defRPr/>
            </a:pPr>
            <a:endParaRPr lang="it-IT" sz="2400" dirty="0">
              <a:solidFill>
                <a:srgbClr val="214D8D"/>
              </a:solidFill>
              <a:latin typeface="YACgETiWKS8 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34" y="188084"/>
            <a:ext cx="2986671" cy="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8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C2D2BCB-2D95-90CE-CFC5-442F2C876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" y="831023"/>
            <a:ext cx="10759317" cy="44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8DFDB0-AB72-740E-3A0A-99D5851A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6600" y="7138"/>
            <a:ext cx="2232510" cy="3173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D972D4-DF87-C5C0-311A-76C57A2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962"/>
            <a:ext cx="12192000" cy="1612900"/>
          </a:xfrm>
          <a:prstGeom prst="rect">
            <a:avLst/>
          </a:prstGeom>
        </p:spPr>
      </p:pic>
      <p:pic>
        <p:nvPicPr>
          <p:cNvPr id="1026" name="Picture 2" descr="Unioncamere Puglia">
            <a:extLst>
              <a:ext uri="{FF2B5EF4-FFF2-40B4-BE49-F238E27FC236}">
                <a16:creationId xmlns:a16="http://schemas.microsoft.com/office/drawing/2014/main" id="{CC99BA51-205E-B362-9903-CB1806DB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2" y="56575"/>
            <a:ext cx="2007778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28049-BD9D-F0CE-2840-4EE5C2A4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315" y="5909510"/>
            <a:ext cx="2258910" cy="7621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A9386D-BF0B-C6DE-D622-FA97B912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0" y="75352"/>
            <a:ext cx="2986671" cy="5264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CD20E9A-DCEA-B498-E29F-CF2C1CE71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04749"/>
            <a:ext cx="10784541" cy="43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88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463</Words>
  <Application>Microsoft Macintosh PowerPoint</Application>
  <PresentationFormat>Widescreen</PresentationFormat>
  <Paragraphs>52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Courier New</vt:lpstr>
      <vt:lpstr>DM Sans</vt:lpstr>
      <vt:lpstr>Georgia Pro Semibold</vt:lpstr>
      <vt:lpstr>MentiDisplay</vt:lpstr>
      <vt:lpstr>MentiText</vt:lpstr>
      <vt:lpstr>Montserrat</vt:lpstr>
      <vt:lpstr>YACgETiWKS8 0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Adriana Mari</dc:creator>
  <cp:lastModifiedBy>Ettore Ruggiero</cp:lastModifiedBy>
  <cp:revision>913</cp:revision>
  <dcterms:created xsi:type="dcterms:W3CDTF">2023-10-11T08:06:39Z</dcterms:created>
  <dcterms:modified xsi:type="dcterms:W3CDTF">2024-03-20T06:45:54Z</dcterms:modified>
</cp:coreProperties>
</file>